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65" r:id="rId5"/>
    <p:sldId id="384" r:id="rId6"/>
    <p:sldId id="295" r:id="rId7"/>
    <p:sldId id="290" r:id="rId8"/>
    <p:sldId id="385" r:id="rId9"/>
    <p:sldId id="387" r:id="rId10"/>
    <p:sldId id="386" r:id="rId11"/>
    <p:sldId id="389" r:id="rId12"/>
    <p:sldId id="336" r:id="rId13"/>
    <p:sldId id="388" r:id="rId14"/>
    <p:sldId id="394" r:id="rId15"/>
    <p:sldId id="393" r:id="rId16"/>
    <p:sldId id="395" r:id="rId17"/>
    <p:sldId id="391" r:id="rId18"/>
    <p:sldId id="3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DuJuan T." initials="WDT" lastIdx="32" clrIdx="0">
    <p:extLst>
      <p:ext uri="{19B8F6BF-5375-455C-9EA6-DF929625EA0E}">
        <p15:presenceInfo xmlns:p15="http://schemas.microsoft.com/office/powerpoint/2012/main" userId="S-1-5-21-733966599-1863672314-6498272-222336" providerId="AD"/>
      </p:ext>
    </p:extLst>
  </p:cmAuthor>
  <p:cmAuthor id="2" name="Peters, Terry A." initials="PTA" lastIdx="6" clrIdx="1">
    <p:extLst>
      <p:ext uri="{19B8F6BF-5375-455C-9EA6-DF929625EA0E}">
        <p15:presenceInfo xmlns:p15="http://schemas.microsoft.com/office/powerpoint/2012/main" userId="S-1-5-21-1876523541-981950538-929701000-226664" providerId="AD"/>
      </p:ext>
    </p:extLst>
  </p:cmAuthor>
  <p:cmAuthor id="3" name="Johnson, Carol A. (ISSO-RSD)" initials="JCA(" lastIdx="1" clrIdx="2">
    <p:extLst>
      <p:ext uri="{19B8F6BF-5375-455C-9EA6-DF929625EA0E}">
        <p15:presenceInfo xmlns:p15="http://schemas.microsoft.com/office/powerpoint/2012/main" userId="S-1-5-21-1203574035-2005170512-1850952788-3365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493"/>
    <a:srgbClr val="175594"/>
    <a:srgbClr val="102E50"/>
    <a:srgbClr val="FDB71A"/>
    <a:srgbClr val="1F1F1F"/>
    <a:srgbClr val="1F5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3239" autoAdjust="0"/>
  </p:normalViewPr>
  <p:slideViewPr>
    <p:cSldViewPr snapToGrid="0" snapToObjects="1">
      <p:cViewPr varScale="1">
        <p:scale>
          <a:sx n="101" d="100"/>
          <a:sy n="101" d="100"/>
        </p:scale>
        <p:origin x="132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5" d="100"/>
          <a:sy n="95" d="100"/>
        </p:scale>
        <p:origin x="25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A599-9803-B04C-B3FB-2B0E7F02316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DA192-9301-2E4C-82C0-B2B1A3F60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FAF83-101F-2B48-87AB-16089F66384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1FA43-6C0E-6047-B106-ADAB81A8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1FA43-6C0E-6047-B106-ADAB81A86D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1FA43-6C0E-6047-B106-ADAB81A86D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ckground" descr="&quot;&quot;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VA Logo" descr="U.S. Department of Veterans Affairs, Office of Information and Technology seal.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4083" y="5535883"/>
            <a:ext cx="3370217" cy="786384"/>
          </a:xfrm>
          <a:prstGeom prst="rect">
            <a:avLst/>
          </a:prstGeom>
        </p:spPr>
      </p:pic>
      <p:sp>
        <p:nvSpPr>
          <p:cNvPr id="16" name="Presentation Title"/>
          <p:cNvSpPr>
            <a:spLocks noGrp="1"/>
          </p:cNvSpPr>
          <p:nvPr>
            <p:ph type="title" hasCustomPrompt="1"/>
          </p:nvPr>
        </p:nvSpPr>
        <p:spPr>
          <a:xfrm>
            <a:off x="3291841" y="1942495"/>
            <a:ext cx="4355045" cy="858806"/>
          </a:xfrm>
        </p:spPr>
        <p:txBody>
          <a:bodyPr anchor="t">
            <a:noAutofit/>
          </a:bodyPr>
          <a:lstStyle>
            <a:lvl1pPr>
              <a:defRPr sz="3000" cap="all" baseline="0">
                <a:solidFill>
                  <a:srgbClr val="175594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Name of Presenter"/>
          <p:cNvSpPr>
            <a:spLocks noGrp="1"/>
          </p:cNvSpPr>
          <p:nvPr>
            <p:ph type="body" sz="quarter" idx="10" hasCustomPrompt="1"/>
          </p:nvPr>
        </p:nvSpPr>
        <p:spPr>
          <a:xfrm>
            <a:off x="3292476" y="2842370"/>
            <a:ext cx="4354513" cy="374904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itle of Presenter"/>
          <p:cNvSpPr>
            <a:spLocks noGrp="1"/>
          </p:cNvSpPr>
          <p:nvPr>
            <p:ph type="body" sz="quarter" idx="11" hasCustomPrompt="1"/>
          </p:nvPr>
        </p:nvSpPr>
        <p:spPr>
          <a:xfrm>
            <a:off x="3292475" y="3266110"/>
            <a:ext cx="2386584" cy="393192"/>
          </a:xfrm>
        </p:spPr>
        <p:txBody>
          <a:bodyPr>
            <a:noAutofit/>
          </a:bodyPr>
          <a:lstStyle>
            <a:lvl1pPr marL="0" indent="0">
              <a:buNone/>
              <a:defRPr lang="en-US" sz="2200" i="1" kern="1200" baseline="0" dirty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Title of Presenter</a:t>
            </a:r>
          </a:p>
        </p:txBody>
      </p:sp>
      <p:sp>
        <p:nvSpPr>
          <p:cNvPr id="22" name="Presenter's Organization"/>
          <p:cNvSpPr>
            <a:spLocks noGrp="1"/>
          </p:cNvSpPr>
          <p:nvPr>
            <p:ph type="body" sz="quarter" idx="12" hasCustomPrompt="1"/>
          </p:nvPr>
        </p:nvSpPr>
        <p:spPr>
          <a:xfrm>
            <a:off x="3292476" y="3726315"/>
            <a:ext cx="4354513" cy="439738"/>
          </a:xfrm>
        </p:spPr>
        <p:txBody>
          <a:bodyPr>
            <a:noAutofit/>
          </a:bodyPr>
          <a:lstStyle>
            <a:lvl1pPr marL="0" indent="0">
              <a:buNone/>
              <a:defRPr lang="en-US" sz="2200" kern="1200" baseline="0" dirty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Presenter’s Organization</a:t>
            </a:r>
          </a:p>
        </p:txBody>
      </p:sp>
      <p:sp>
        <p:nvSpPr>
          <p:cNvPr id="27" name="Audience Name"/>
          <p:cNvSpPr>
            <a:spLocks noGrp="1"/>
          </p:cNvSpPr>
          <p:nvPr>
            <p:ph type="body" sz="quarter" idx="13" hasCustomPrompt="1"/>
          </p:nvPr>
        </p:nvSpPr>
        <p:spPr>
          <a:xfrm>
            <a:off x="3292475" y="4287713"/>
            <a:ext cx="2980944" cy="246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baseline="0" dirty="0" smtClean="0">
                <a:solidFill>
                  <a:srgbClr val="17559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Audience Name</a:t>
            </a:r>
          </a:p>
        </p:txBody>
      </p:sp>
      <p:sp>
        <p:nvSpPr>
          <p:cNvPr id="29" name="Month Day, YYYY"/>
          <p:cNvSpPr>
            <a:spLocks noGrp="1"/>
          </p:cNvSpPr>
          <p:nvPr>
            <p:ph type="body" sz="quarter" idx="14" hasCustomPrompt="1"/>
          </p:nvPr>
        </p:nvSpPr>
        <p:spPr>
          <a:xfrm>
            <a:off x="3292475" y="4572313"/>
            <a:ext cx="2989263" cy="265176"/>
          </a:xfrm>
        </p:spPr>
        <p:txBody>
          <a:bodyPr>
            <a:noAutofit/>
          </a:bodyPr>
          <a:lstStyle>
            <a:lvl1pPr marL="0" indent="0">
              <a:buNone/>
              <a:defRPr lang="en-US" sz="1600" kern="1200" baseline="0" dirty="0" smtClean="0">
                <a:solidFill>
                  <a:srgbClr val="17559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/>
              <a:t>Month Day, YYYY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9D77CF-6358-4A64-A078-AA79D26AF4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57129" y="5589777"/>
            <a:ext cx="674508" cy="67859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&quot;&quot;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"/>
            <a:ext cx="3222783" cy="3134303"/>
          </a:xfrm>
          <a:prstGeom prst="rect">
            <a:avLst/>
          </a:prstGeom>
        </p:spPr>
      </p:pic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630935" y="378460"/>
            <a:ext cx="7891272" cy="685800"/>
          </a:xfrm>
        </p:spPr>
        <p:txBody>
          <a:bodyPr>
            <a:noAutofit/>
          </a:bodyPr>
          <a:lstStyle>
            <a:lvl1pPr>
              <a:defRPr baseline="0">
                <a:solidFill>
                  <a:srgbClr val="1F1F1F"/>
                </a:solidFill>
              </a:defRPr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>
          <a:xfrm>
            <a:off x="630936" y="1417320"/>
            <a:ext cx="7891271" cy="4489704"/>
          </a:xfrm>
        </p:spPr>
        <p:txBody>
          <a:bodyPr>
            <a:noAutofit/>
          </a:bodyPr>
          <a:lstStyle>
            <a:lvl1pPr>
              <a:defRPr baseline="0">
                <a:solidFill>
                  <a:srgbClr val="1F1F1F"/>
                </a:solidFill>
              </a:defRPr>
            </a:lvl1pPr>
            <a:lvl2pPr>
              <a:defRPr>
                <a:solidFill>
                  <a:srgbClr val="1F1F1F"/>
                </a:solidFill>
              </a:defRPr>
            </a:lvl2pPr>
            <a:lvl3pPr>
              <a:defRPr>
                <a:solidFill>
                  <a:srgbClr val="1F1F1F"/>
                </a:solidFill>
              </a:defRPr>
            </a:lvl3pPr>
            <a:lvl4pPr>
              <a:defRPr>
                <a:solidFill>
                  <a:srgbClr val="1F1F1F"/>
                </a:solidFill>
              </a:defRPr>
            </a:lvl4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6457950" y="6028291"/>
            <a:ext cx="2057400" cy="365125"/>
          </a:xfrm>
        </p:spPr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Footer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&quot;&quot;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"/>
            <a:ext cx="3222783" cy="3134303"/>
          </a:xfrm>
          <a:prstGeom prst="rect">
            <a:avLst/>
          </a:prstGeom>
        </p:spPr>
      </p:pic>
      <p:sp>
        <p:nvSpPr>
          <p:cNvPr id="7" name="Slide Title"/>
          <p:cNvSpPr>
            <a:spLocks noGrp="1"/>
          </p:cNvSpPr>
          <p:nvPr>
            <p:ph type="title" hasCustomPrompt="1"/>
          </p:nvPr>
        </p:nvSpPr>
        <p:spPr>
          <a:xfrm>
            <a:off x="630936" y="374904"/>
            <a:ext cx="7891272" cy="686924"/>
          </a:xfrm>
        </p:spPr>
        <p:txBody>
          <a:bodyPr>
            <a:noAutofit/>
          </a:bodyPr>
          <a:lstStyle>
            <a:lvl1pPr>
              <a:defRPr baseline="0">
                <a:solidFill>
                  <a:srgbClr val="1F1F1F"/>
                </a:solidFill>
              </a:defRPr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202068"/>
            <a:ext cx="7891272" cy="41148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1" kern="1200" baseline="0" dirty="0" smtClean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Heading, 22pt Calibri Bold (Color: RGB 33, 33, 33)</a:t>
            </a:r>
          </a:p>
        </p:txBody>
      </p:sp>
      <p:sp>
        <p:nvSpPr>
          <p:cNvPr id="16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630239" y="1618488"/>
            <a:ext cx="7891462" cy="1993392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mbriaMath" charset="0"/>
              <a:buChar char="⎯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Heading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30238" y="3634948"/>
            <a:ext cx="7891272" cy="41148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1" kern="1200" baseline="0" dirty="0" smtClean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Heading, 22pt Calibri Bold (Color: RGB 33, 33, 33)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630239" y="4054879"/>
            <a:ext cx="7891462" cy="1993392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mbriaMath" charset="0"/>
              <a:buChar char="⎯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Information and Technology</a:t>
            </a:r>
          </a:p>
        </p:txBody>
      </p:sp>
      <p:pic>
        <p:nvPicPr>
          <p:cNvPr id="6" name="Footer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&quot;&quot;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"/>
            <a:ext cx="3222783" cy="3134303"/>
          </a:xfrm>
          <a:prstGeom prst="rect">
            <a:avLst/>
          </a:prstGeom>
        </p:spPr>
      </p:pic>
      <p:sp>
        <p:nvSpPr>
          <p:cNvPr id="7" name="Slide Title"/>
          <p:cNvSpPr>
            <a:spLocks noGrp="1"/>
          </p:cNvSpPr>
          <p:nvPr>
            <p:ph type="title" hasCustomPrompt="1"/>
          </p:nvPr>
        </p:nvSpPr>
        <p:spPr>
          <a:xfrm>
            <a:off x="628650" y="374904"/>
            <a:ext cx="7886700" cy="685800"/>
          </a:xfrm>
        </p:spPr>
        <p:txBody>
          <a:bodyPr>
            <a:noAutofit/>
          </a:bodyPr>
          <a:lstStyle/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15" name="Heading 1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1210813"/>
            <a:ext cx="3776472" cy="640080"/>
          </a:xfrm>
        </p:spPr>
        <p:txBody>
          <a:bodyPr anchor="b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 sz="2200" b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Heading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628650" y="1864926"/>
            <a:ext cx="3776472" cy="38115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8" name="Heading 2"/>
          <p:cNvSpPr>
            <a:spLocks noGrp="1"/>
          </p:cNvSpPr>
          <p:nvPr>
            <p:ph type="body" sz="quarter" idx="14" hasCustomPrompt="1"/>
          </p:nvPr>
        </p:nvSpPr>
        <p:spPr>
          <a:xfrm>
            <a:off x="4738878" y="1210813"/>
            <a:ext cx="3776472" cy="640080"/>
          </a:xfrm>
        </p:spPr>
        <p:txBody>
          <a:bodyPr anchor="b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 sz="2200" b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Heading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738878" y="1864926"/>
            <a:ext cx="3776472" cy="38115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Information and Technology</a:t>
            </a:r>
          </a:p>
        </p:txBody>
      </p:sp>
      <p:pic>
        <p:nvPicPr>
          <p:cNvPr id="6" name="Footer" descr="&quot;&quot;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ckground" descr="&quot;&quot;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"/>
            <a:ext cx="3222783" cy="3134303"/>
          </a:xfrm>
          <a:prstGeom prst="rect">
            <a:avLst/>
          </a:prstGeom>
        </p:spPr>
      </p:pic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6457950" y="6028291"/>
            <a:ext cx="2057400" cy="365125"/>
          </a:xfrm>
        </p:spPr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13"/>
          </p:nvPr>
        </p:nvSpPr>
        <p:spPr>
          <a:xfrm>
            <a:off x="3028950" y="6028291"/>
            <a:ext cx="3086100" cy="365125"/>
          </a:xfrm>
        </p:spPr>
        <p:txBody>
          <a:bodyPr/>
          <a:lstStyle/>
          <a:p>
            <a:r>
              <a:rPr lang="en-US" dirty="0"/>
              <a:t>Office of Information and Technology</a:t>
            </a:r>
          </a:p>
        </p:txBody>
      </p:sp>
      <p:pic>
        <p:nvPicPr>
          <p:cNvPr id="8" name="Footer" descr="&quot;&quot;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&quot;&quot;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"/>
            <a:ext cx="3222783" cy="3134303"/>
          </a:xfrm>
          <a:prstGeom prst="rect">
            <a:avLst/>
          </a:prstGeom>
        </p:spPr>
      </p:pic>
      <p:sp>
        <p:nvSpPr>
          <p:cNvPr id="8" name="Call Out"/>
          <p:cNvSpPr>
            <a:spLocks noGrp="1"/>
          </p:cNvSpPr>
          <p:nvPr>
            <p:ph type="title" hasCustomPrompt="1"/>
          </p:nvPr>
        </p:nvSpPr>
        <p:spPr>
          <a:xfrm>
            <a:off x="623888" y="2219026"/>
            <a:ext cx="7886700" cy="1253380"/>
          </a:xfrm>
        </p:spPr>
        <p:txBody>
          <a:bodyPr anchor="ctr">
            <a:noAutofit/>
          </a:bodyPr>
          <a:lstStyle>
            <a:lvl1pPr algn="ctr">
              <a:defRPr sz="3600" b="1" i="0" baseline="0">
                <a:solidFill>
                  <a:srgbClr val="1F1F1F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Call out slide: Important Information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Information and Technology</a:t>
            </a:r>
          </a:p>
        </p:txBody>
      </p:sp>
      <p:pic>
        <p:nvPicPr>
          <p:cNvPr id="6" name="Footer" descr="&quot;&quot;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4912"/>
            <a:ext cx="9144000" cy="3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9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&quot;&quot;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Title"/>
          <p:cNvSpPr>
            <a:spLocks noGrp="1"/>
          </p:cNvSpPr>
          <p:nvPr>
            <p:ph type="title" hasCustomPrompt="1"/>
          </p:nvPr>
        </p:nvSpPr>
        <p:spPr>
          <a:xfrm>
            <a:off x="623888" y="2219026"/>
            <a:ext cx="7886700" cy="1253380"/>
          </a:xfrm>
        </p:spPr>
        <p:txBody>
          <a:bodyPr anchor="ctr">
            <a:noAutofit/>
          </a:bodyPr>
          <a:lstStyle>
            <a:lvl1pPr algn="ctr">
              <a:defRPr sz="3600" b="1" i="0">
                <a:solidFill>
                  <a:srgbClr val="1F1F1F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Transition Slide Title Size 36pt,</a:t>
            </a:r>
            <a:br>
              <a:rPr lang="en-US" dirty="0"/>
            </a:br>
            <a:r>
              <a:rPr lang="en-US" dirty="0"/>
              <a:t>Calibri Bold (Color: RGB 33,33,33)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0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&quot;&quot;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Questions?"/>
          <p:cNvSpPr>
            <a:spLocks noGrp="1"/>
          </p:cNvSpPr>
          <p:nvPr>
            <p:ph type="title" hasCustomPrompt="1"/>
          </p:nvPr>
        </p:nvSpPr>
        <p:spPr>
          <a:xfrm>
            <a:off x="623888" y="2219026"/>
            <a:ext cx="7886700" cy="1253380"/>
          </a:xfrm>
        </p:spPr>
        <p:txBody>
          <a:bodyPr anchor="ctr">
            <a:noAutofit/>
          </a:bodyPr>
          <a:lstStyle>
            <a:lvl1pPr algn="ctr">
              <a:defRPr sz="4000" b="1" i="0">
                <a:solidFill>
                  <a:srgbClr val="1F1F1F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0"/>
          </p:nvPr>
        </p:nvSpPr>
        <p:spPr>
          <a:xfrm>
            <a:off x="6457950" y="6028291"/>
            <a:ext cx="2057400" cy="365125"/>
          </a:xfrm>
        </p:spPr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7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Questions?"/>
          <p:cNvSpPr>
            <a:spLocks noGrp="1"/>
          </p:cNvSpPr>
          <p:nvPr>
            <p:ph type="title" hasCustomPrompt="1"/>
          </p:nvPr>
        </p:nvSpPr>
        <p:spPr>
          <a:xfrm>
            <a:off x="628650" y="1024606"/>
            <a:ext cx="7886700" cy="1325563"/>
          </a:xfrm>
        </p:spPr>
        <p:txBody>
          <a:bodyPr>
            <a:noAutofit/>
          </a:bodyPr>
          <a:lstStyle>
            <a:lvl1pPr algn="ctr">
              <a:defRPr sz="4000" b="1" i="0">
                <a:solidFill>
                  <a:srgbClr val="1F1F1F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Text Placeholder"/>
          <p:cNvSpPr>
            <a:spLocks noGrp="1"/>
          </p:cNvSpPr>
          <p:nvPr>
            <p:ph type="body" sz="quarter" idx="13"/>
          </p:nvPr>
        </p:nvSpPr>
        <p:spPr>
          <a:xfrm>
            <a:off x="628650" y="2349500"/>
            <a:ext cx="7886700" cy="2540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9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For Internal Use Only" descr="&quot;DRAFT&quot; graphic"/>
          <p:cNvPicPr>
            <a:picLocks noChangeAspect="1"/>
          </p:cNvPicPr>
          <p:nvPr userDrawn="1"/>
        </p:nvPicPr>
        <p:blipFill>
          <a:blip r:embed="rId11" cstate="print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2319" y="0"/>
            <a:ext cx="5299364" cy="6858000"/>
          </a:xfrm>
          <a:prstGeom prst="rect">
            <a:avLst/>
          </a:prstGeom>
        </p:spPr>
      </p:pic>
      <p:pic>
        <p:nvPicPr>
          <p:cNvPr id="9" name="Draft"/>
          <p:cNvPicPr>
            <a:picLocks noChangeAspect="1"/>
          </p:cNvPicPr>
          <p:nvPr userDrawn="1"/>
        </p:nvPicPr>
        <p:blipFill>
          <a:blip r:embed="rId12" cstate="print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2319" y="0"/>
            <a:ext cx="5299364" cy="6858000"/>
          </a:xfrm>
          <a:prstGeom prst="rect">
            <a:avLst/>
          </a:prstGeom>
        </p:spPr>
      </p:pic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28650" y="374904"/>
            <a:ext cx="78867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Size 28pt, Calibri Bold (Color: RGB 33,33,33)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type="body" idx="1"/>
          </p:nvPr>
        </p:nvSpPr>
        <p:spPr>
          <a:xfrm>
            <a:off x="630936" y="1416052"/>
            <a:ext cx="7886700" cy="4489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457950" y="602829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346A-FCA4-684E-8D18-26E8324063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02829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Office of Information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18843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62" r:id="rId2"/>
    <p:sldLayoutId id="2147483707" r:id="rId3"/>
    <p:sldLayoutId id="2147483708" r:id="rId4"/>
    <p:sldLayoutId id="2147483699" r:id="rId5"/>
    <p:sldLayoutId id="2147483702" r:id="rId6"/>
    <p:sldLayoutId id="2147483700" r:id="rId7"/>
    <p:sldLayoutId id="2147483704" r:id="rId8"/>
    <p:sldLayoutId id="2147483701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1F1F1F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rgbClr val="1F1F1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mbriaMath" charset="0"/>
        <a:buChar char="⎯"/>
        <a:defRPr sz="2400" kern="1200">
          <a:solidFill>
            <a:srgbClr val="1F1F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F1F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»"/>
        <a:defRPr sz="2400" kern="1200">
          <a:solidFill>
            <a:srgbClr val="1F1F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92021" y="1965466"/>
            <a:ext cx="6428508" cy="876905"/>
          </a:xfrm>
        </p:spPr>
        <p:txBody>
          <a:bodyPr/>
          <a:lstStyle/>
          <a:p>
            <a:pPr algn="ctr"/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/>
              <a:t>Research Support Division (RSD) Overview</a:t>
            </a:r>
            <a:br>
              <a:rPr lang="en-US" sz="2000" dirty="0"/>
            </a:b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292477" y="2842371"/>
            <a:ext cx="4354513" cy="1189303"/>
          </a:xfrm>
        </p:spPr>
        <p:txBody>
          <a:bodyPr/>
          <a:lstStyle/>
          <a:p>
            <a:pPr algn="ctr">
              <a:lnSpc>
                <a:spcPct val="106000"/>
              </a:lnSpc>
              <a:spcBef>
                <a:spcPct val="0"/>
              </a:spcBef>
            </a:pPr>
            <a:r>
              <a:rPr lang="en-US" altLang="en-US" sz="2000" dirty="0">
                <a:solidFill>
                  <a:srgbClr val="808080"/>
                </a:solidFill>
              </a:rPr>
              <a:t>Carol Johnson</a:t>
            </a:r>
          </a:p>
          <a:p>
            <a:pPr algn="ctr">
              <a:lnSpc>
                <a:spcPct val="106000"/>
              </a:lnSpc>
              <a:spcBef>
                <a:spcPct val="0"/>
              </a:spcBef>
            </a:pPr>
            <a:r>
              <a:rPr lang="en-US" altLang="en-US" sz="2000" dirty="0">
                <a:solidFill>
                  <a:srgbClr val="808080"/>
                </a:solidFill>
              </a:rPr>
              <a:t>July 31, 2019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292475" y="4371422"/>
            <a:ext cx="5214216" cy="26517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This Briefing is:  UNCLASSIFIED//FOR OFFICIAL USE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1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On The Horizon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CBC3E-230A-41CD-A1BD-5753F2C3EC9B}"/>
              </a:ext>
            </a:extLst>
          </p:cNvPr>
          <p:cNvSpPr txBox="1"/>
          <p:nvPr/>
        </p:nvSpPr>
        <p:spPr>
          <a:xfrm>
            <a:off x="528690" y="1265016"/>
            <a:ext cx="7993517" cy="522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Transition to the Enterprise Mission Assurance Support Service Governance, Risk, and Compliance Tool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Help the VA Authorization Official and System Owners maintain cybersecurity situational awareness, manage risk, implement the VA’s Risk Management Framework (RMF), and comply with FISMA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Supports Reciprocity by providing a common operating picture and a simplified enterprise architecture environment to facilitate information exchange and dynamic connection decisions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Streamlines the Risk Management Framework (RMF) assessment, authorization, and connection approval processes as well as speeds the delivery of systems support business operations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Centralizes management of cybersecurity activities and offers system security practitioners increased flexibility to manage system artifacts and strengthen the security posture of information systems</a:t>
            </a:r>
          </a:p>
          <a:p>
            <a:endParaRPr lang="en-US" sz="1400" b="1" dirty="0"/>
          </a:p>
          <a:p>
            <a:r>
              <a:rPr lang="en-US" sz="1400" b="1" dirty="0"/>
              <a:t>VHA Research Benefits: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Provides new capabilities to apply tailored information system security controls or overlays to special systems/devices operating within special operational environments (i.e. Research Scientific Computing Devices/Systems)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Improved Governance (System Ownership &amp; Accountability) for Enterprise Research Applications and Systems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Increased Secure System Interoperability and reciprocity with Federal Partners and University Affiliates</a:t>
            </a:r>
          </a:p>
        </p:txBody>
      </p:sp>
    </p:spTree>
    <p:extLst>
      <p:ext uri="{BB962C8B-B14F-4D97-AF65-F5344CB8AC3E}">
        <p14:creationId xmlns:p14="http://schemas.microsoft.com/office/powerpoint/2010/main" val="276681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On The Horizon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4761A-CADA-4B84-9E68-DC3738B459BC}"/>
              </a:ext>
            </a:extLst>
          </p:cNvPr>
          <p:cNvSpPr txBox="1"/>
          <p:nvPr/>
        </p:nvSpPr>
        <p:spPr>
          <a:xfrm>
            <a:off x="599695" y="1342357"/>
            <a:ext cx="799351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Enterprise Research Protocol Review &amp; Assessment Intake Portal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Development of an Enterprise Research Protocol Review &amp; Assessment Intake Portal to facilitate the information security review for multi-site research protocols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Promotes the centralization of multi-site protocol information security reviews for facility Information System Security Officers (ISSOs) and Principal Investigators (PIs)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Streamlines the facility ISSO review process and aims to reduce the ISSO approval time for multi-site protocols</a:t>
            </a:r>
          </a:p>
          <a:p>
            <a:endParaRPr lang="en-US" sz="1400" dirty="0"/>
          </a:p>
          <a:p>
            <a:r>
              <a:rPr lang="en-US" sz="1400" b="1" dirty="0"/>
              <a:t>VHA Research Benefits: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Limits the duplication of effort among local facility ISSO’s involved in multi-site protocol reviews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Increases consistency in the information security review processes for research facilities that are engaged in multi-site research protocols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Aligns with updated 1200.01 guidance for Information Security Review criteria for Research Protocols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32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22D-C4AE-4C33-B3E9-2F6D851A4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1222649"/>
            <a:ext cx="7891271" cy="5170767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Migration to Research Big Data Science Platforms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Support provided to VHA and OI&amp;T in the development of architectures and information systems that enables big data science and genomic focused research (VHA Data Commons (De-identified), DOE-ORNL(identified), DOE-LLNL(imaging), DOE-ANL(genomic))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Support </a:t>
            </a:r>
            <a:r>
              <a:rPr lang="en-US" sz="1400" dirty="0">
                <a:solidFill>
                  <a:schemeClr val="tx1"/>
                </a:solidFill>
              </a:rPr>
              <a:t>provided to Federal Partners in leveraging RMF Reciprocity for potential secure interagency and interoperable information systems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Support provided to ORD Data Owners with establishing Data Access Policies and security controls for enabling greater controlled access to VA Research Data (MVP)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Enable cloud based big data science population focused research to enhance the care of the veteran population at large (VA Enterprise Cloud, Commercial Cloud Platforms, </a:t>
            </a:r>
            <a:r>
              <a:rPr lang="en-US" sz="1400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Promote increased infrastructures to organize, share data, and collaborate with partners including other federal agencies, industry,  and academia</a:t>
            </a:r>
            <a:endParaRPr lang="en-US" u="sng" dirty="0">
              <a:solidFill>
                <a:srgbClr val="234C9F"/>
              </a:solidFill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Research Data Cloud Storage Solution Pilot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Support provided to VHA and OI&amp;T ITOPS in the development and implementation of a VA Enterprise Cloud hosted environment to accommodate the growing data storage needs for Researchers to securely store large datasets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Pilot initiative to fund the migration of research data (Boston &amp; San Francisco) to the VA Enterprise Cloud to support increased data management, sharing, archiving, retention, security, and cost effectiveness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Increased research data security access management through the implementation of the Shared File &amp; File Exchange Solution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8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22D-C4AE-4C33-B3E9-2F6D851A4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1417319"/>
            <a:ext cx="7891271" cy="5170767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Research Data Science Wireless Network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Support provided to VHA and OI&amp;T ITOPS in the development of more robust secure network architectures and information systems that enables dedicated interconnections between VA and university affiliates (i.e. internet2 and </a:t>
            </a:r>
            <a:r>
              <a:rPr lang="en-US" sz="1400" dirty="0" err="1"/>
              <a:t>eDUROAM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Reduction of substantial amount of research external connections supporting affiliate communications to a common physical infrastructure connection to Internet2 for improved customer service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Reduction in time-consuming process for establishing Business Partner Extranet connections with university affiliates and provide robust research IT infrastructure for the VA Science and Research community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Support integration into Internet2 Scientific Community consortium for increased collaboration, access to high speed advanced networks with federal and university affiliate researchers </a:t>
            </a:r>
            <a:endParaRPr lang="en-US" sz="1400" u="sng" dirty="0">
              <a:solidFill>
                <a:srgbClr val="234C9F"/>
              </a:solidFill>
              <a:cs typeface="Calibri" panose="020F0502020204030204" pitchFamily="34" charset="0"/>
            </a:endParaRPr>
          </a:p>
          <a:p>
            <a:pPr marL="0" lvl="1" indent="0">
              <a:buNone/>
            </a:pPr>
            <a:endParaRPr lang="en-US" sz="1400" b="1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4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Organizational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22D-C4AE-4C33-B3E9-2F6D851A4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lvl="2"/>
            <a:endParaRPr lang="en-US" sz="1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u="sng" dirty="0">
              <a:solidFill>
                <a:srgbClr val="234C9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48B33B-31D8-47F0-9917-2D86CCA4310B}"/>
              </a:ext>
            </a:extLst>
          </p:cNvPr>
          <p:cNvCxnSpPr/>
          <p:nvPr/>
        </p:nvCxnSpPr>
        <p:spPr>
          <a:xfrm>
            <a:off x="4565348" y="2370314"/>
            <a:ext cx="1440" cy="1317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37A7D7-C49E-43F1-B101-24CAC26328D5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6266056" y="2502102"/>
            <a:ext cx="1" cy="2155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938E15-323E-41C9-8D6F-39AC392BBE6D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4487882" y="2502102"/>
            <a:ext cx="1" cy="21636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73B3D2-0B9F-428E-B455-BC3406C0DDD6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931535" y="2502102"/>
            <a:ext cx="0" cy="22300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8E0BF5-B98B-4028-9869-038537C843F2}"/>
              </a:ext>
            </a:extLst>
          </p:cNvPr>
          <p:cNvCxnSpPr>
            <a:cxnSpLocks/>
          </p:cNvCxnSpPr>
          <p:nvPr/>
        </p:nvCxnSpPr>
        <p:spPr>
          <a:xfrm flipV="1">
            <a:off x="931535" y="2502102"/>
            <a:ext cx="7112695" cy="218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6F596B-08B1-4FB1-8B6F-B9E12D31F45B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8044231" y="2502102"/>
            <a:ext cx="0" cy="21089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86">
            <a:extLst>
              <a:ext uri="{FF2B5EF4-FFF2-40B4-BE49-F238E27FC236}">
                <a16:creationId xmlns:a16="http://schemas.microsoft.com/office/drawing/2014/main" id="{90625349-AF74-483A-9715-62F37476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145" y="2712998"/>
            <a:ext cx="1680171" cy="5664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Director, </a:t>
            </a:r>
            <a:r>
              <a:rPr lang="en-US" sz="1000" b="1" dirty="0">
                <a:solidFill>
                  <a:schemeClr val="tx1"/>
                </a:solidFill>
                <a:cs typeface="Arial" panose="020B0604020202020204" pitchFamily="34" charset="0"/>
              </a:rPr>
              <a:t>Enterprise Security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cs typeface="Arial" panose="020B0604020202020204" pitchFamily="34" charset="0"/>
              </a:rPr>
              <a:t>Architecture (</a:t>
            </a:r>
            <a:r>
              <a:rPr lang="en-US" sz="1000" b="1" dirty="0">
                <a:solidFill>
                  <a:srgbClr val="000000"/>
                </a:solidFill>
              </a:rPr>
              <a:t>ISPS-ESA)</a:t>
            </a:r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17475" lvl="1" algn="ctr"/>
            <a:r>
              <a:rPr lang="en-US" sz="800" b="1" dirty="0">
                <a:solidFill>
                  <a:srgbClr val="00B050"/>
                </a:solidFill>
              </a:rPr>
              <a:t>Royce Allen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8C3CBE17-6981-478B-BD92-507BED26B14F}"/>
              </a:ext>
            </a:extLst>
          </p:cNvPr>
          <p:cNvSpPr txBox="1">
            <a:spLocks/>
          </p:cNvSpPr>
          <p:nvPr/>
        </p:nvSpPr>
        <p:spPr>
          <a:xfrm>
            <a:off x="7010400" y="74072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7C19C-1B25-4381-9FAE-EF74ECAEB3C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6D71A18-5281-4EEF-8096-900328F51DFF}"/>
              </a:ext>
            </a:extLst>
          </p:cNvPr>
          <p:cNvSpPr/>
          <p:nvPr/>
        </p:nvSpPr>
        <p:spPr>
          <a:xfrm>
            <a:off x="2957470" y="1527730"/>
            <a:ext cx="3190652" cy="840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prstClr val="black"/>
                </a:solidFill>
                <a:latin typeface="+mj-lt"/>
              </a:rPr>
              <a:t>Deputy CISO/Executive Director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  <a:latin typeface="+mj-lt"/>
              </a:rPr>
              <a:t>Information Security Policy and Strategy (ISPS)</a:t>
            </a:r>
          </a:p>
          <a:p>
            <a:pPr lvl="0" algn="ctr"/>
            <a:r>
              <a:rPr lang="en-US" sz="12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Gary Stevens*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C057FF8-0C27-4436-A9EE-07DEFA1CD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98" y="2140733"/>
            <a:ext cx="208764" cy="208764"/>
          </a:xfrm>
          <a:prstGeom prst="rect">
            <a:avLst/>
          </a:prstGeom>
        </p:spPr>
      </p:pic>
      <p:sp>
        <p:nvSpPr>
          <p:cNvPr id="24" name="Rectangle 90">
            <a:extLst>
              <a:ext uri="{FF2B5EF4-FFF2-40B4-BE49-F238E27FC236}">
                <a16:creationId xmlns:a16="http://schemas.microsoft.com/office/drawing/2014/main" id="{468E7B2E-ED9E-487D-A74D-470154175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623" y="3309957"/>
            <a:ext cx="1778174" cy="3277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>
                <a:latin typeface="Calibri" pitchFamily="34" charset="0"/>
              </a:rPr>
              <a:t>Research</a:t>
            </a:r>
          </a:p>
          <a:p>
            <a:pPr marL="227013" lvl="2" indent="-109538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Williams, DuJuan</a:t>
            </a:r>
          </a:p>
          <a:p>
            <a:pPr marL="342900" lvl="2" indent="-109538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rgbClr val="1F5493"/>
                </a:solidFill>
                <a:latin typeface="Calibri" pitchFamily="34" charset="0"/>
              </a:rPr>
              <a:t>Blagg</a:t>
            </a: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, Kenneth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rgbClr val="1F5493"/>
                </a:solidFill>
                <a:latin typeface="Calibri" pitchFamily="34" charset="0"/>
              </a:rPr>
              <a:t>Quintela</a:t>
            </a: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, George</a:t>
            </a:r>
          </a:p>
          <a:p>
            <a:pPr marL="342900" lvl="2" indent="-109538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Peters, Terry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Taylor, Terry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Johnson, Carol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Kevin Essary*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Tristan Carrol*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Roland Sasaki*</a:t>
            </a:r>
          </a:p>
          <a:p>
            <a:pPr marL="117475" lvl="2"/>
            <a:endParaRPr lang="en-US" sz="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>
                <a:latin typeface="Calibri" pitchFamily="34" charset="0"/>
              </a:rPr>
              <a:t>Specialized Device</a:t>
            </a:r>
          </a:p>
          <a:p>
            <a:pPr marL="288925" lvl="2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7030A0"/>
                </a:solidFill>
                <a:latin typeface="Calibri" pitchFamily="34" charset="0"/>
              </a:rPr>
              <a:t>Gonzales, Tanya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7030A0"/>
                </a:solidFill>
                <a:latin typeface="Calibri" pitchFamily="34" charset="0"/>
              </a:rPr>
              <a:t>OIT00505 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Cassella, Joseph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Davis, Erick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Ford, Shaunna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Gonzalez, Tanya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Larson, Stephanie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McFadden, Trimaine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1F5493"/>
                </a:solidFill>
                <a:latin typeface="Calibri" pitchFamily="34" charset="0"/>
              </a:rPr>
              <a:t>Sadlon, Kurt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00B050"/>
                </a:solidFill>
                <a:latin typeface="Calibri" pitchFamily="34" charset="0"/>
              </a:rPr>
              <a:t>Vollmer, Katherine</a:t>
            </a:r>
          </a:p>
          <a:p>
            <a:pPr marL="342900" lvl="2" indent="-11430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7030A0"/>
                </a:solidFill>
                <a:latin typeface="Calibri" pitchFamily="34" charset="0"/>
              </a:rPr>
              <a:t>OIT11396 - GS-2210</a:t>
            </a:r>
          </a:p>
          <a:p>
            <a:pPr marL="228600" lvl="2"/>
            <a:endParaRPr lang="en-US" sz="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117475" lvl="2"/>
            <a:endParaRPr lang="en-US" sz="7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5" name="Rectangle 86">
            <a:extLst>
              <a:ext uri="{FF2B5EF4-FFF2-40B4-BE49-F238E27FC236}">
                <a16:creationId xmlns:a16="http://schemas.microsoft.com/office/drawing/2014/main" id="{45CAB9AE-FBDB-45F3-BBB4-E4CB4EA99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9" y="2725106"/>
            <a:ext cx="1680171" cy="5664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000000"/>
                </a:solidFill>
              </a:rPr>
              <a:t>Director, Enterprise Cybersecurity Strategy Program (ISPS-ECSP)</a:t>
            </a:r>
          </a:p>
          <a:p>
            <a:pPr algn="ctr"/>
            <a:r>
              <a:rPr lang="en-US" sz="800" b="1" dirty="0">
                <a:solidFill>
                  <a:srgbClr val="7030A0"/>
                </a:solidFill>
                <a:cs typeface="Arial" panose="020B0604020202020204" pitchFamily="34" charset="0"/>
              </a:rPr>
              <a:t>OIT00099 – GS-2210-15</a:t>
            </a:r>
            <a:endParaRPr lang="en-US" sz="800" b="1" dirty="0">
              <a:solidFill>
                <a:srgbClr val="7030A0"/>
              </a:solidFill>
            </a:endParaRPr>
          </a:p>
        </p:txBody>
      </p:sp>
      <p:sp>
        <p:nvSpPr>
          <p:cNvPr id="26" name="Rectangle 86">
            <a:extLst>
              <a:ext uri="{FF2B5EF4-FFF2-40B4-BE49-F238E27FC236}">
                <a16:creationId xmlns:a16="http://schemas.microsoft.com/office/drawing/2014/main" id="{B9230F44-9298-4A61-B157-E05E34602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797" y="2718471"/>
            <a:ext cx="1680171" cy="5664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 b="1" dirty="0">
                <a:solidFill>
                  <a:srgbClr val="000000"/>
                </a:solidFill>
              </a:rPr>
              <a:t>Director, </a:t>
            </a:r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Information Security</a:t>
            </a:r>
          </a:p>
          <a:p>
            <a:pPr algn="ctr"/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Policy &amp; Compliance (</a:t>
            </a:r>
            <a:r>
              <a:rPr lang="en-US" sz="850" b="1" dirty="0">
                <a:solidFill>
                  <a:srgbClr val="000000"/>
                </a:solidFill>
              </a:rPr>
              <a:t>ISPS-PC</a:t>
            </a:r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850" b="1" dirty="0">
                <a:solidFill>
                  <a:srgbClr val="00B050"/>
                </a:solidFill>
                <a:cs typeface="Arial" panose="020B0604020202020204" pitchFamily="34" charset="0"/>
              </a:rPr>
              <a:t>Ruth Cannatti</a:t>
            </a:r>
          </a:p>
        </p:txBody>
      </p:sp>
      <p:sp>
        <p:nvSpPr>
          <p:cNvPr id="27" name="Rectangle 86">
            <a:extLst>
              <a:ext uri="{FF2B5EF4-FFF2-40B4-BE49-F238E27FC236}">
                <a16:creationId xmlns:a16="http://schemas.microsoft.com/office/drawing/2014/main" id="{9EF5A440-6E57-400A-9D2D-9BAA1812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971" y="2717611"/>
            <a:ext cx="1680171" cy="5664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 b="1" dirty="0">
                <a:solidFill>
                  <a:srgbClr val="000000"/>
                </a:solidFill>
              </a:rPr>
              <a:t>Director, </a:t>
            </a:r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Cybersecurity</a:t>
            </a:r>
          </a:p>
          <a:p>
            <a:pPr algn="ctr"/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Technology &amp; Metrics (</a:t>
            </a:r>
            <a:r>
              <a:rPr lang="en-US" sz="850" b="1" dirty="0">
                <a:solidFill>
                  <a:srgbClr val="000000"/>
                </a:solidFill>
              </a:rPr>
              <a:t>ISPS-CTM</a:t>
            </a:r>
            <a:r>
              <a:rPr lang="en-US" sz="85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850" b="1" dirty="0">
                <a:solidFill>
                  <a:srgbClr val="00B050"/>
                </a:solidFill>
                <a:cs typeface="Arial" panose="020B0604020202020204" pitchFamily="34" charset="0"/>
              </a:rPr>
              <a:t>Tami Neal</a:t>
            </a:r>
          </a:p>
        </p:txBody>
      </p:sp>
      <p:sp>
        <p:nvSpPr>
          <p:cNvPr id="28" name="Rectangle 86">
            <a:extLst>
              <a:ext uri="{FF2B5EF4-FFF2-40B4-BE49-F238E27FC236}">
                <a16:creationId xmlns:a16="http://schemas.microsoft.com/office/drawing/2014/main" id="{9FB238C8-19F1-48F9-B6E4-4D0F270B9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623" y="2725277"/>
            <a:ext cx="1680171" cy="5664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Director, </a:t>
            </a:r>
            <a:r>
              <a:rPr lang="en-US" sz="900" b="1" dirty="0">
                <a:solidFill>
                  <a:schemeClr val="tx1"/>
                </a:solidFill>
                <a:cs typeface="Arial" panose="020B0604020202020204" pitchFamily="34" charset="0"/>
              </a:rPr>
              <a:t>System Security Support</a:t>
            </a:r>
          </a:p>
          <a:p>
            <a:pPr algn="ctr"/>
            <a:r>
              <a:rPr lang="en-US" sz="800" b="1" dirty="0">
                <a:solidFill>
                  <a:srgbClr val="00B050"/>
                </a:solidFill>
                <a:cs typeface="Arial" panose="020B0604020202020204" pitchFamily="34" charset="0"/>
              </a:rPr>
              <a:t>Woodie Robinson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C403AB-C7BF-497A-90CE-7982BA542D3A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2709709" y="2502102"/>
            <a:ext cx="0" cy="2231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23BCF4A-CB68-45D4-BBC1-D0149B37D9D4}"/>
              </a:ext>
            </a:extLst>
          </p:cNvPr>
          <p:cNvSpPr/>
          <p:nvPr/>
        </p:nvSpPr>
        <p:spPr>
          <a:xfrm>
            <a:off x="1800723" y="2589022"/>
            <a:ext cx="1829094" cy="211752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15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B287-A7A5-47AD-A2D6-D7B6623AE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976372"/>
            <a:ext cx="7891272" cy="685800"/>
          </a:xfrm>
          <a:ln>
            <a:noFill/>
          </a:ln>
        </p:spPr>
        <p:txBody>
          <a:bodyPr/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A701-D0DA-481F-A65D-4E45DB4D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9257F6C-F8F0-4CE2-8513-9A31B59D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01" y="326136"/>
            <a:ext cx="7891272" cy="56563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Research Support Division Program Overview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C46455-54FF-4454-A74C-B17934C00506}"/>
              </a:ext>
            </a:extLst>
          </p:cNvPr>
          <p:cNvSpPr/>
          <p:nvPr/>
        </p:nvSpPr>
        <p:spPr>
          <a:xfrm>
            <a:off x="212295" y="1562225"/>
            <a:ext cx="4048391" cy="2399436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Consult with stakeholders across the VA enterprise participating in research programs providing guidance in complying with research information security policy.  Respond to research security needs by using a risk management approach to develop and implement enterprise information security standards, guidelines, and procedures that address security objectives that are in alignment with the customer’s business considerations and objectives.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F1A9D-AB93-43A7-99E9-401112A06C26}"/>
              </a:ext>
            </a:extLst>
          </p:cNvPr>
          <p:cNvSpPr/>
          <p:nvPr/>
        </p:nvSpPr>
        <p:spPr>
          <a:xfrm>
            <a:off x="4572000" y="1557188"/>
            <a:ext cx="3941065" cy="239943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 stakeholders participating in VA Research with a transparent and risk-based security process that uses security controls to protect research data, but not as a reason to limit the appropriate research uses of the data.  Identify and address data security risks to participant data while enabling VA Research to advance.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3CDD28-A748-45FF-B812-4D46ACFD31A2}"/>
              </a:ext>
            </a:extLst>
          </p:cNvPr>
          <p:cNvSpPr/>
          <p:nvPr/>
        </p:nvSpPr>
        <p:spPr>
          <a:xfrm>
            <a:off x="212294" y="1110168"/>
            <a:ext cx="4048392" cy="429874"/>
          </a:xfrm>
          <a:prstGeom prst="rect">
            <a:avLst/>
          </a:prstGeom>
          <a:solidFill>
            <a:schemeClr val="accent5"/>
          </a:solidFill>
          <a:ln w="63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57C9D4-96C7-4E65-BD25-C4172B7A12DC}"/>
              </a:ext>
            </a:extLst>
          </p:cNvPr>
          <p:cNvSpPr/>
          <p:nvPr/>
        </p:nvSpPr>
        <p:spPr>
          <a:xfrm>
            <a:off x="4572000" y="1112367"/>
            <a:ext cx="3950208" cy="429874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Vision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A520C0-A427-4671-9A1A-574C3CDE53FE}"/>
              </a:ext>
            </a:extLst>
          </p:cNvPr>
          <p:cNvSpPr/>
          <p:nvPr/>
        </p:nvSpPr>
        <p:spPr>
          <a:xfrm>
            <a:off x="212292" y="4490689"/>
            <a:ext cx="4048391" cy="19703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i="1" dirty="0">
                <a:solidFill>
                  <a:schemeClr val="tx1"/>
                </a:solidFill>
              </a:rPr>
              <a:t>Enterprise Construct: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Enterprise support is representative of research systems, protocols, applications, and projects occurring at the </a:t>
            </a:r>
            <a:r>
              <a:rPr lang="en-US" sz="1400" b="1" i="1" dirty="0">
                <a:solidFill>
                  <a:schemeClr val="tx1"/>
                </a:solidFill>
              </a:rPr>
              <a:t>national and multi-site level.</a:t>
            </a:r>
          </a:p>
          <a:p>
            <a:r>
              <a:rPr lang="en-US" sz="1400" dirty="0">
                <a:solidFill>
                  <a:schemeClr val="tx1"/>
                </a:solidFill>
              </a:rPr>
              <a:t>Collaborative and Cooperative research involving Investigators from more than one institution.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C69A69-8F08-4599-A516-7659B5F543AE}"/>
              </a:ext>
            </a:extLst>
          </p:cNvPr>
          <p:cNvSpPr/>
          <p:nvPr/>
        </p:nvSpPr>
        <p:spPr>
          <a:xfrm>
            <a:off x="212293" y="4039414"/>
            <a:ext cx="4048393" cy="429874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Scope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56C032-B667-4EDA-A1C7-ABCD9F0CF638}"/>
              </a:ext>
            </a:extLst>
          </p:cNvPr>
          <p:cNvSpPr/>
          <p:nvPr/>
        </p:nvSpPr>
        <p:spPr>
          <a:xfrm>
            <a:off x="4581144" y="4490690"/>
            <a:ext cx="3941064" cy="197034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Principal Investigators (Researchers)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Facility ISSOs &amp; Network ISSMs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Research Staff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System Owners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Supporting 110 Sites accredited to conduct: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Human Subject, Clinical, &amp; Biomedical Research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Animal Research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/>
                </a:solidFill>
              </a:rPr>
              <a:t>Basic Science Research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A6EE43-B290-4F84-A77A-135CDF0261E7}"/>
              </a:ext>
            </a:extLst>
          </p:cNvPr>
          <p:cNvSpPr/>
          <p:nvPr/>
        </p:nvSpPr>
        <p:spPr>
          <a:xfrm>
            <a:off x="4581144" y="4039414"/>
            <a:ext cx="3941065" cy="429874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Stakeholders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1DA4AB5-9BA2-4436-B8AD-C27D7E959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4885" y="5703765"/>
            <a:ext cx="578474" cy="923342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Oval 18" descr="Handshake">
            <a:extLst>
              <a:ext uri="{FF2B5EF4-FFF2-40B4-BE49-F238E27FC236}">
                <a16:creationId xmlns:a16="http://schemas.microsoft.com/office/drawing/2014/main" id="{26E4E575-69F1-4CE4-AA80-A171D161A014}"/>
              </a:ext>
            </a:extLst>
          </p:cNvPr>
          <p:cNvSpPr/>
          <p:nvPr/>
        </p:nvSpPr>
        <p:spPr>
          <a:xfrm>
            <a:off x="7735787" y="5821527"/>
            <a:ext cx="786421" cy="799184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" name="Graphic 2" descr="Earth globe: Africa and Europe">
            <a:extLst>
              <a:ext uri="{FF2B5EF4-FFF2-40B4-BE49-F238E27FC236}">
                <a16:creationId xmlns:a16="http://schemas.microsoft.com/office/drawing/2014/main" id="{253669EA-F452-448D-A52F-6CC1DD8049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59707" y="3371543"/>
            <a:ext cx="653358" cy="608047"/>
          </a:xfrm>
          <a:prstGeom prst="rect">
            <a:avLst/>
          </a:prstGeom>
        </p:spPr>
      </p:pic>
      <p:pic>
        <p:nvPicPr>
          <p:cNvPr id="5" name="Graphic 4" descr="Target Audience">
            <a:extLst>
              <a:ext uri="{FF2B5EF4-FFF2-40B4-BE49-F238E27FC236}">
                <a16:creationId xmlns:a16="http://schemas.microsoft.com/office/drawing/2014/main" id="{C6C94DEB-1B3A-41DE-AD19-57958F15686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74885" y="3389474"/>
            <a:ext cx="68580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3" grpId="0" animBg="1"/>
      <p:bldP spid="14" grpId="0" animBg="1"/>
      <p:bldP spid="15" grpId="0" animBg="1"/>
      <p:bldP spid="10" grpId="0" animBg="1"/>
      <p:bldP spid="12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9257F6C-F8F0-4CE2-8513-9A31B59D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378460"/>
            <a:ext cx="7891272" cy="35629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RSD Collaborations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3A8186-D24C-4085-86B7-A60F3F98A19B}"/>
              </a:ext>
            </a:extLst>
          </p:cNvPr>
          <p:cNvSpPr/>
          <p:nvPr/>
        </p:nvSpPr>
        <p:spPr>
          <a:xfrm>
            <a:off x="897563" y="2762045"/>
            <a:ext cx="1483304" cy="981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Cyber Security Operations Center (CSOC)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0B5A175-F74E-4E98-8D21-99A850704E66}"/>
              </a:ext>
            </a:extLst>
          </p:cNvPr>
          <p:cNvSpPr/>
          <p:nvPr/>
        </p:nvSpPr>
        <p:spPr>
          <a:xfrm>
            <a:off x="2957826" y="3080863"/>
            <a:ext cx="2489777" cy="22990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Research Cybersecurity Program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FC98D9A-E744-4DB0-A408-264D96577C0A}"/>
              </a:ext>
            </a:extLst>
          </p:cNvPr>
          <p:cNvSpPr/>
          <p:nvPr/>
        </p:nvSpPr>
        <p:spPr>
          <a:xfrm rot="19123745">
            <a:off x="3302310" y="2551487"/>
            <a:ext cx="373235" cy="843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31C2F8-3CB0-4024-BD81-7C3BF4EB3E0F}"/>
              </a:ext>
            </a:extLst>
          </p:cNvPr>
          <p:cNvSpPr/>
          <p:nvPr/>
        </p:nvSpPr>
        <p:spPr>
          <a:xfrm>
            <a:off x="319449" y="725204"/>
            <a:ext cx="8283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Increase Collaborations with partners both internal and external to the VA to improve Cyber Security Posture and Resilience of the Research Cybersecurity Program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E851C55-985B-4C81-A3C5-5FEC9328A245}"/>
              </a:ext>
            </a:extLst>
          </p:cNvPr>
          <p:cNvSpPr/>
          <p:nvPr/>
        </p:nvSpPr>
        <p:spPr>
          <a:xfrm>
            <a:off x="1817662" y="1606082"/>
            <a:ext cx="1474047" cy="1080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Office of Information Security 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8AF408A-D018-4954-BA67-291A33D2413E}"/>
              </a:ext>
            </a:extLst>
          </p:cNvPr>
          <p:cNvSpPr/>
          <p:nvPr/>
        </p:nvSpPr>
        <p:spPr>
          <a:xfrm>
            <a:off x="3549600" y="1512529"/>
            <a:ext cx="1474047" cy="978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VHA Privacy Office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E52DF57-26B0-4845-A209-4CFD6B852C53}"/>
              </a:ext>
            </a:extLst>
          </p:cNvPr>
          <p:cNvSpPr/>
          <p:nvPr/>
        </p:nvSpPr>
        <p:spPr>
          <a:xfrm>
            <a:off x="5891178" y="2888371"/>
            <a:ext cx="1566048" cy="1049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Office of Research &amp; Development (ORD)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E200A6F-DC2F-4893-9340-3DA982230EA3}"/>
              </a:ext>
            </a:extLst>
          </p:cNvPr>
          <p:cNvSpPr/>
          <p:nvPr/>
        </p:nvSpPr>
        <p:spPr>
          <a:xfrm>
            <a:off x="5997879" y="4043819"/>
            <a:ext cx="1469049" cy="1113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Office of Research Oversight (ORO)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D91D77C-5D52-4888-A7CB-A8321B588847}"/>
              </a:ext>
            </a:extLst>
          </p:cNvPr>
          <p:cNvSpPr/>
          <p:nvPr/>
        </p:nvSpPr>
        <p:spPr>
          <a:xfrm>
            <a:off x="726240" y="3906785"/>
            <a:ext cx="1483303" cy="981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Office of General Counsel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63127E5-B1BE-4378-9AD0-F3167D921FAD}"/>
              </a:ext>
            </a:extLst>
          </p:cNvPr>
          <p:cNvSpPr/>
          <p:nvPr/>
        </p:nvSpPr>
        <p:spPr>
          <a:xfrm>
            <a:off x="1486312" y="5308811"/>
            <a:ext cx="1350615" cy="981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Technology Acquisition Center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60427A6-F4EB-4540-9C2C-494525BBC158}"/>
              </a:ext>
            </a:extLst>
          </p:cNvPr>
          <p:cNvSpPr/>
          <p:nvPr/>
        </p:nvSpPr>
        <p:spPr>
          <a:xfrm>
            <a:off x="5400615" y="5263687"/>
            <a:ext cx="1381355" cy="1026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Solution Delivery &amp; Engineering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CA7EDF55-022E-4175-A7DE-EBFF654D7841}"/>
              </a:ext>
            </a:extLst>
          </p:cNvPr>
          <p:cNvSpPr/>
          <p:nvPr/>
        </p:nvSpPr>
        <p:spPr>
          <a:xfrm rot="2881435">
            <a:off x="4931180" y="2672588"/>
            <a:ext cx="457112" cy="902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A148D1F8-1EFC-4D6D-A2F4-26E3FE34B3C1}"/>
              </a:ext>
            </a:extLst>
          </p:cNvPr>
          <p:cNvSpPr/>
          <p:nvPr/>
        </p:nvSpPr>
        <p:spPr>
          <a:xfrm rot="4451904">
            <a:off x="5312537" y="3368795"/>
            <a:ext cx="457112" cy="756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F1C04F74-B030-4926-B73D-21B1A4FB5914}"/>
              </a:ext>
            </a:extLst>
          </p:cNvPr>
          <p:cNvSpPr/>
          <p:nvPr/>
        </p:nvSpPr>
        <p:spPr>
          <a:xfrm rot="8563805">
            <a:off x="5041823" y="4726019"/>
            <a:ext cx="373235" cy="721157"/>
          </a:xfrm>
          <a:prstGeom prst="downArrow">
            <a:avLst>
              <a:gd name="adj1" fmla="val 5791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DBF2D361-6434-4F0D-84BB-34AB9F7C90AE}"/>
              </a:ext>
            </a:extLst>
          </p:cNvPr>
          <p:cNvSpPr/>
          <p:nvPr/>
        </p:nvSpPr>
        <p:spPr>
          <a:xfrm rot="5400000">
            <a:off x="5355783" y="3994356"/>
            <a:ext cx="457114" cy="827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482652FE-8A72-4C52-BA59-2A9BE4C28E99}"/>
              </a:ext>
            </a:extLst>
          </p:cNvPr>
          <p:cNvSpPr/>
          <p:nvPr/>
        </p:nvSpPr>
        <p:spPr>
          <a:xfrm rot="14229399">
            <a:off x="2926917" y="4669810"/>
            <a:ext cx="448890" cy="921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AD835FFD-7F8C-45DF-B83A-C058F595F79A}"/>
              </a:ext>
            </a:extLst>
          </p:cNvPr>
          <p:cNvSpPr/>
          <p:nvPr/>
        </p:nvSpPr>
        <p:spPr>
          <a:xfrm rot="16200000">
            <a:off x="2571202" y="3830190"/>
            <a:ext cx="457112" cy="1204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508F7CA6-0E97-47BF-9176-DFACC6F1EB60}"/>
              </a:ext>
            </a:extLst>
          </p:cNvPr>
          <p:cNvSpPr/>
          <p:nvPr/>
        </p:nvSpPr>
        <p:spPr>
          <a:xfrm rot="17104565">
            <a:off x="2614810" y="3060088"/>
            <a:ext cx="457112" cy="931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1CD9E90-7CB8-4580-890D-4806D5C6B561}"/>
              </a:ext>
            </a:extLst>
          </p:cNvPr>
          <p:cNvSpPr/>
          <p:nvPr/>
        </p:nvSpPr>
        <p:spPr>
          <a:xfrm>
            <a:off x="5336184" y="1677884"/>
            <a:ext cx="1375402" cy="1135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University Affiliates &amp; Federal Partners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8D75E1A4-E44B-4502-9D59-40BAA0D63CB9}"/>
              </a:ext>
            </a:extLst>
          </p:cNvPr>
          <p:cNvSpPr/>
          <p:nvPr/>
        </p:nvSpPr>
        <p:spPr>
          <a:xfrm>
            <a:off x="4100007" y="2419323"/>
            <a:ext cx="373235" cy="798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3DCE2E2-C76F-44F4-9BCB-DFFAF3BF4D90}"/>
              </a:ext>
            </a:extLst>
          </p:cNvPr>
          <p:cNvSpPr/>
          <p:nvPr/>
        </p:nvSpPr>
        <p:spPr>
          <a:xfrm>
            <a:off x="3703772" y="5482257"/>
            <a:ext cx="1350615" cy="86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EPMO IA/ECSO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8277002C-F5D2-4363-9123-81471B8D6770}"/>
              </a:ext>
            </a:extLst>
          </p:cNvPr>
          <p:cNvSpPr/>
          <p:nvPr/>
        </p:nvSpPr>
        <p:spPr>
          <a:xfrm rot="10800000">
            <a:off x="4184556" y="5102355"/>
            <a:ext cx="373235" cy="37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2779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3" grpId="0" animBg="1"/>
      <p:bldP spid="5" grpId="0" animBg="1"/>
      <p:bldP spid="7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7F3B-5FFD-48FD-9029-DDA245FF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A584DF-2BEE-42CA-AC38-8075565B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353601"/>
            <a:ext cx="7891272" cy="685800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Division Functions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E2A8CD05-9EC5-4EA3-90ED-7A764FC39265}"/>
              </a:ext>
            </a:extLst>
          </p:cNvPr>
          <p:cNvCxnSpPr>
            <a:cxnSpLocks/>
            <a:endCxn id="9" idx="0"/>
          </p:cNvCxnSpPr>
          <p:nvPr/>
        </p:nvCxnSpPr>
        <p:spPr>
          <a:xfrm rot="10800000" flipV="1">
            <a:off x="1575053" y="1984621"/>
            <a:ext cx="1619496" cy="818512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C3A5C59-60B5-49CB-8036-205675E67F6B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5461996" y="1956418"/>
            <a:ext cx="1945398" cy="831811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7151F3-4472-4312-B1DE-094538537892}"/>
              </a:ext>
            </a:extLst>
          </p:cNvPr>
          <p:cNvCxnSpPr>
            <a:cxnSpLocks/>
          </p:cNvCxnSpPr>
          <p:nvPr/>
        </p:nvCxnSpPr>
        <p:spPr>
          <a:xfrm>
            <a:off x="4359088" y="2466704"/>
            <a:ext cx="0" cy="31850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50F817E-3F7D-4565-A47B-FADDECE4D89C}"/>
              </a:ext>
            </a:extLst>
          </p:cNvPr>
          <p:cNvSpPr/>
          <p:nvPr/>
        </p:nvSpPr>
        <p:spPr>
          <a:xfrm>
            <a:off x="3218333" y="1525711"/>
            <a:ext cx="2215771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Organization Function Chart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3EE2C40-72D6-4B95-9528-7FD558EA0BFE}"/>
              </a:ext>
            </a:extLst>
          </p:cNvPr>
          <p:cNvSpPr/>
          <p:nvPr/>
        </p:nvSpPr>
        <p:spPr>
          <a:xfrm>
            <a:off x="284135" y="2803133"/>
            <a:ext cx="2581836" cy="32251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ORD/ORO Support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6EFC1B-35B8-4FDF-9693-2148354FF2B2}"/>
              </a:ext>
            </a:extLst>
          </p:cNvPr>
          <p:cNvSpPr/>
          <p:nvPr/>
        </p:nvSpPr>
        <p:spPr>
          <a:xfrm>
            <a:off x="445688" y="3583428"/>
            <a:ext cx="2286000" cy="3099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IRB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C1B8DB6-727B-443F-A445-67D9D949DAC3}"/>
              </a:ext>
            </a:extLst>
          </p:cNvPr>
          <p:cNvSpPr/>
          <p:nvPr/>
        </p:nvSpPr>
        <p:spPr>
          <a:xfrm>
            <a:off x="3203518" y="2817944"/>
            <a:ext cx="2581836" cy="32103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Technical Expertise/Field Training Support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E3ED8-680A-4DFB-95EC-735B3E4EEAA6}"/>
              </a:ext>
            </a:extLst>
          </p:cNvPr>
          <p:cNvSpPr/>
          <p:nvPr/>
        </p:nvSpPr>
        <p:spPr>
          <a:xfrm>
            <a:off x="445688" y="4207442"/>
            <a:ext cx="2286000" cy="4313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Research Information Security Task Force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672A40-2B6C-41E8-AB6A-1B5EBD44BE62}"/>
              </a:ext>
            </a:extLst>
          </p:cNvPr>
          <p:cNvSpPr/>
          <p:nvPr/>
        </p:nvSpPr>
        <p:spPr>
          <a:xfrm>
            <a:off x="3332628" y="4150099"/>
            <a:ext cx="2312894" cy="4534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Security Education, Training, &amp; Awareness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76009F-98A3-4AF1-8ACA-7BB5CB693128}"/>
              </a:ext>
            </a:extLst>
          </p:cNvPr>
          <p:cNvSpPr/>
          <p:nvPr/>
        </p:nvSpPr>
        <p:spPr>
          <a:xfrm>
            <a:off x="3323620" y="4716975"/>
            <a:ext cx="2353986" cy="4634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National Cybersecurity Research Teleconference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D6980-162D-43C7-A8CA-F76402CC1C14}"/>
              </a:ext>
            </a:extLst>
          </p:cNvPr>
          <p:cNvSpPr/>
          <p:nvPr/>
        </p:nvSpPr>
        <p:spPr>
          <a:xfrm>
            <a:off x="3351056" y="5453032"/>
            <a:ext cx="2320115" cy="30709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Standards, Guidelines, &amp;  SOPs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D0958B-E075-4ADA-8D1E-F1DF07C9981A}"/>
              </a:ext>
            </a:extLst>
          </p:cNvPr>
          <p:cNvSpPr/>
          <p:nvPr/>
        </p:nvSpPr>
        <p:spPr>
          <a:xfrm>
            <a:off x="3343834" y="3580000"/>
            <a:ext cx="2320115" cy="3099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Audit Preparation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606894-6626-4E04-85FC-5860581B508C}"/>
              </a:ext>
            </a:extLst>
          </p:cNvPr>
          <p:cNvSpPr/>
          <p:nvPr/>
        </p:nvSpPr>
        <p:spPr>
          <a:xfrm>
            <a:off x="432052" y="4870522"/>
            <a:ext cx="2286000" cy="3099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Cooperative Studies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9CEEC8-79C7-4A9F-ABB3-45E1BF00B140}"/>
              </a:ext>
            </a:extLst>
          </p:cNvPr>
          <p:cNvSpPr/>
          <p:nvPr/>
        </p:nvSpPr>
        <p:spPr>
          <a:xfrm>
            <a:off x="445688" y="5449406"/>
            <a:ext cx="2286000" cy="3099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Policy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C5BFE21-39C8-447B-B822-C9C17FB5A31D}"/>
              </a:ext>
            </a:extLst>
          </p:cNvPr>
          <p:cNvSpPr/>
          <p:nvPr/>
        </p:nvSpPr>
        <p:spPr>
          <a:xfrm>
            <a:off x="6116476" y="2788229"/>
            <a:ext cx="2581836" cy="324006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Research System/Project Support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B5E9E9-68D7-489B-AE44-6925D52AD63A}"/>
              </a:ext>
            </a:extLst>
          </p:cNvPr>
          <p:cNvSpPr/>
          <p:nvPr/>
        </p:nvSpPr>
        <p:spPr>
          <a:xfrm>
            <a:off x="6219045" y="3582821"/>
            <a:ext cx="2312894" cy="30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ATO Sustainment - </a:t>
            </a:r>
            <a:r>
              <a:rPr lang="en-US" sz="1250" dirty="0" err="1"/>
              <a:t>ConMon</a:t>
            </a:r>
            <a:endParaRPr lang="en-US" sz="12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2EB9F2-DFAB-4F8A-89D4-8A173E43E319}"/>
              </a:ext>
            </a:extLst>
          </p:cNvPr>
          <p:cNvSpPr/>
          <p:nvPr/>
        </p:nvSpPr>
        <p:spPr>
          <a:xfrm>
            <a:off x="6219045" y="4150099"/>
            <a:ext cx="2312894" cy="450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Research SDLC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8F9C2FB-26D1-4D60-8388-CACFB076E9CF}"/>
              </a:ext>
            </a:extLst>
          </p:cNvPr>
          <p:cNvSpPr/>
          <p:nvPr/>
        </p:nvSpPr>
        <p:spPr>
          <a:xfrm>
            <a:off x="6214179" y="4786518"/>
            <a:ext cx="2312894" cy="390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Research RMF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597D17-7288-4660-918D-10227BD2ABAE}"/>
              </a:ext>
            </a:extLst>
          </p:cNvPr>
          <p:cNvSpPr/>
          <p:nvPr/>
        </p:nvSpPr>
        <p:spPr>
          <a:xfrm>
            <a:off x="6209313" y="5453032"/>
            <a:ext cx="2312894" cy="30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Enterprise Project Support</a:t>
            </a:r>
          </a:p>
        </p:txBody>
      </p:sp>
    </p:spTree>
    <p:extLst>
      <p:ext uri="{BB962C8B-B14F-4D97-AF65-F5344CB8AC3E}">
        <p14:creationId xmlns:p14="http://schemas.microsoft.com/office/powerpoint/2010/main" val="28091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9" grpId="0" animBg="1"/>
      <p:bldP spid="11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7F3B-5FFD-48FD-9029-DDA245FF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A584DF-2BEE-42CA-AC38-8075565B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366493"/>
            <a:ext cx="7891272" cy="685800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ORD/ORO Support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3EE2C40-72D6-4B95-9528-7FD558EA0BFE}"/>
              </a:ext>
            </a:extLst>
          </p:cNvPr>
          <p:cNvSpPr/>
          <p:nvPr/>
        </p:nvSpPr>
        <p:spPr>
          <a:xfrm>
            <a:off x="136216" y="1908543"/>
            <a:ext cx="2581836" cy="34269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ORD/ORO Support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6EFC1B-35B8-4FDF-9693-2148354FF2B2}"/>
              </a:ext>
            </a:extLst>
          </p:cNvPr>
          <p:cNvSpPr/>
          <p:nvPr/>
        </p:nvSpPr>
        <p:spPr>
          <a:xfrm>
            <a:off x="292608" y="2496417"/>
            <a:ext cx="2286000" cy="3616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IRB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E3ED8-680A-4DFB-95EC-735B3E4EEAA6}"/>
              </a:ext>
            </a:extLst>
          </p:cNvPr>
          <p:cNvSpPr/>
          <p:nvPr/>
        </p:nvSpPr>
        <p:spPr>
          <a:xfrm>
            <a:off x="292608" y="3041110"/>
            <a:ext cx="2286000" cy="57991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Research Information Security Task Force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606894-6626-4E04-85FC-5860581B508C}"/>
              </a:ext>
            </a:extLst>
          </p:cNvPr>
          <p:cNvSpPr/>
          <p:nvPr/>
        </p:nvSpPr>
        <p:spPr>
          <a:xfrm>
            <a:off x="292608" y="3804072"/>
            <a:ext cx="2286000" cy="3616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Cooperative Studies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9CEEC8-79C7-4A9F-ABB3-45E1BF00B140}"/>
              </a:ext>
            </a:extLst>
          </p:cNvPr>
          <p:cNvSpPr/>
          <p:nvPr/>
        </p:nvSpPr>
        <p:spPr>
          <a:xfrm>
            <a:off x="292608" y="4443325"/>
            <a:ext cx="2286000" cy="3616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Policy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96A63-DBBE-4DD6-AFBF-7810BDD5248D}"/>
              </a:ext>
            </a:extLst>
          </p:cNvPr>
          <p:cNvSpPr txBox="1"/>
          <p:nvPr/>
        </p:nvSpPr>
        <p:spPr>
          <a:xfrm>
            <a:off x="3133344" y="1163317"/>
            <a:ext cx="53820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Enterprise Level Research Support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to VACO IRB on Research Protocol, Informed Consent, Data Usage Agreement, MOU, CRADA,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Develops and provides input to standards, guidelines, and processes to comply with policies in support of VA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to national Cooperative/Collaborative Study Programs on Research Protocol, Informed Consent, research contract security, and written data agreement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Identify, monitor, review and provide input to enterprise Research data/System security policy impacting the Research Data Security Program</a:t>
            </a:r>
          </a:p>
          <a:p>
            <a:endParaRPr lang="en-US" sz="1400" dirty="0"/>
          </a:p>
          <a:p>
            <a:r>
              <a:rPr lang="en-US" sz="1400" b="1" dirty="0"/>
              <a:t>Activities Complete To-Date: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input to new policy </a:t>
            </a:r>
            <a:r>
              <a:rPr lang="en-US" sz="1400" dirty="0" err="1"/>
              <a:t>i.e</a:t>
            </a:r>
            <a:r>
              <a:rPr lang="en-US" sz="1400" dirty="0"/>
              <a:t> 1200.01, 1200.05, 1080.01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Sits as non-voting member for VACO IRB, and MAVERIC CSP IRB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Completed reviews on </a:t>
            </a:r>
            <a:r>
              <a:rPr lang="en-US" sz="1400" b="1" dirty="0"/>
              <a:t>over 200 </a:t>
            </a:r>
            <a:r>
              <a:rPr lang="en-US" sz="1400" dirty="0"/>
              <a:t>research protocols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Completed Enterprise Cybersecurity Assessments on Applications to support the standardization of ISSO security reviews (TRIAD)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Established Research Information Security Task Force Charter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Reviewed 50 DUA’s for inclusion of information security language.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Supporting Business Owners on National Research MOU/ISAs (NIH-ERA, IBM Watson, University of Chicago Data Commons, NIH-All of Us, VA/DOE-MVP)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438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1" grpId="0" animBg="1"/>
      <p:bldP spid="32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7F3B-5FFD-48FD-9029-DDA245FF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A584DF-2BEE-42CA-AC38-8075565B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96286"/>
            <a:ext cx="7891272" cy="685800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Technical Expertise/Field Training Support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C1B8DB6-727B-443F-A445-67D9D949DAC3}"/>
              </a:ext>
            </a:extLst>
          </p:cNvPr>
          <p:cNvSpPr/>
          <p:nvPr/>
        </p:nvSpPr>
        <p:spPr>
          <a:xfrm>
            <a:off x="305372" y="1682496"/>
            <a:ext cx="2901124" cy="40477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Technical Expertise/Field Training Support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672A40-2B6C-41E8-AB6A-1B5EBD44BE62}"/>
              </a:ext>
            </a:extLst>
          </p:cNvPr>
          <p:cNvSpPr/>
          <p:nvPr/>
        </p:nvSpPr>
        <p:spPr>
          <a:xfrm>
            <a:off x="445688" y="3171814"/>
            <a:ext cx="2638887" cy="5086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Security Education, Training, &amp; Awareness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76009F-98A3-4AF1-8ACA-7BB5CB693128}"/>
              </a:ext>
            </a:extLst>
          </p:cNvPr>
          <p:cNvSpPr/>
          <p:nvPr/>
        </p:nvSpPr>
        <p:spPr>
          <a:xfrm>
            <a:off x="462051" y="3858786"/>
            <a:ext cx="2622523" cy="55870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National Cybersecurity Research Teleconference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AD6980-162D-43C7-A8CA-F76402CC1C14}"/>
              </a:ext>
            </a:extLst>
          </p:cNvPr>
          <p:cNvSpPr/>
          <p:nvPr/>
        </p:nvSpPr>
        <p:spPr>
          <a:xfrm>
            <a:off x="452909" y="4622924"/>
            <a:ext cx="2631666" cy="5086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Standards, Guidelines, &amp;  SOPs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D0958B-E075-4ADA-8D1E-F1DF07C9981A}"/>
              </a:ext>
            </a:extLst>
          </p:cNvPr>
          <p:cNvSpPr/>
          <p:nvPr/>
        </p:nvSpPr>
        <p:spPr>
          <a:xfrm>
            <a:off x="445688" y="2627530"/>
            <a:ext cx="2638888" cy="3659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Audit Preparation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4EE9C7-91D8-495D-8C9B-FBAE420B7973}"/>
              </a:ext>
            </a:extLst>
          </p:cNvPr>
          <p:cNvSpPr txBox="1"/>
          <p:nvPr/>
        </p:nvSpPr>
        <p:spPr>
          <a:xfrm>
            <a:off x="3438144" y="1242108"/>
            <a:ext cx="54004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Enterprise Level Research Support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Identify, manage enterprise Research assets and ensuring alignment with VA Risk Management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 and maintain an enterprise Research configuration model and baseline for systems and scientific computing devices.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Identify, manage, and define role-based training competencies.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consistent management forums.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 and maintain enterprise security control to protect Research Data/ Systems.</a:t>
            </a:r>
            <a:endParaRPr lang="en-US" sz="1400" b="1" dirty="0"/>
          </a:p>
          <a:p>
            <a:r>
              <a:rPr lang="en-US" sz="1400" b="1" dirty="0"/>
              <a:t>Activities Complete To-Date: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Conduct Monthly Teleconference (ISSO/ISSM audience)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Published 3 ITWD On Demand Training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Published Enterprise Security Guidance documents to support standardization of ISSO security reviews (NCI Sponsored Research)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Implemented Audit Preparatory Program (On-site Visits)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Established MOU with the Office of Research Oversight to conduct Joint Focused Research Compliance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Collaborate for completion of whitepaper draft to define scientific computing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Collaborate for completion of CONOPs to support the loaning of GFE devices to Research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ongoing security remediation guidance for implementation of Shared Folder and File Exchange (SFFX) to comply with folder permissions.</a:t>
            </a:r>
          </a:p>
        </p:txBody>
      </p:sp>
    </p:spTree>
    <p:extLst>
      <p:ext uri="{BB962C8B-B14F-4D97-AF65-F5344CB8AC3E}">
        <p14:creationId xmlns:p14="http://schemas.microsoft.com/office/powerpoint/2010/main" val="231623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30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7F3B-5FFD-48FD-9029-DDA245FF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A584DF-2BEE-42CA-AC38-8075565B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23902"/>
            <a:ext cx="7891272" cy="685800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Research System/Project Support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C5BFE21-39C8-447B-B822-C9C17FB5A31D}"/>
              </a:ext>
            </a:extLst>
          </p:cNvPr>
          <p:cNvSpPr/>
          <p:nvPr/>
        </p:nvSpPr>
        <p:spPr>
          <a:xfrm>
            <a:off x="239932" y="1670304"/>
            <a:ext cx="2832452" cy="35234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Research System/Project Support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B5E9E9-68D7-489B-AE44-6925D52AD63A}"/>
              </a:ext>
            </a:extLst>
          </p:cNvPr>
          <p:cNvSpPr/>
          <p:nvPr/>
        </p:nvSpPr>
        <p:spPr>
          <a:xfrm>
            <a:off x="374403" y="2658241"/>
            <a:ext cx="2537404" cy="35294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ATO Sustainment - </a:t>
            </a:r>
            <a:r>
              <a:rPr lang="en-US" sz="1600" dirty="0" err="1"/>
              <a:t>ConMon</a:t>
            </a:r>
            <a:endParaRPr lang="en-US" sz="16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2EB9F2-DFAB-4F8A-89D4-8A173E43E319}"/>
              </a:ext>
            </a:extLst>
          </p:cNvPr>
          <p:cNvSpPr/>
          <p:nvPr/>
        </p:nvSpPr>
        <p:spPr>
          <a:xfrm>
            <a:off x="374403" y="3217639"/>
            <a:ext cx="2537404" cy="35294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Research SDLC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8F9C2FB-26D1-4D60-8388-CACFB076E9CF}"/>
              </a:ext>
            </a:extLst>
          </p:cNvPr>
          <p:cNvSpPr/>
          <p:nvPr/>
        </p:nvSpPr>
        <p:spPr>
          <a:xfrm>
            <a:off x="374403" y="3739016"/>
            <a:ext cx="2537404" cy="35294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Research RMF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597D17-7288-4660-918D-10227BD2ABAE}"/>
              </a:ext>
            </a:extLst>
          </p:cNvPr>
          <p:cNvSpPr/>
          <p:nvPr/>
        </p:nvSpPr>
        <p:spPr>
          <a:xfrm>
            <a:off x="374403" y="4281445"/>
            <a:ext cx="2537404" cy="35294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Enterprise Project Support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77C99-A10C-4420-9F7E-88DF461C0DAB}"/>
              </a:ext>
            </a:extLst>
          </p:cNvPr>
          <p:cNvSpPr txBox="1"/>
          <p:nvPr/>
        </p:nvSpPr>
        <p:spPr>
          <a:xfrm>
            <a:off x="3279648" y="1263939"/>
            <a:ext cx="54010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Enterprise Level Research Support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Determine, support, and sustain enterprise Research operational systems that are key drivers to the stakeholders business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ongoing security posture monitoring for authorized enterprise Research systems (ATO Support)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Define, manage, and maintain standards, practices, and procedures to support enterprise Research System Owners in complying with VA Policy and security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support to System Owners with securing enterprise Research information assets and performing control self-assessments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Assist System Owners with the investigations, resolution, and recovery from incidents involving enterprise Research systems</a:t>
            </a:r>
          </a:p>
          <a:p>
            <a:endParaRPr lang="en-US" sz="1400" b="1" dirty="0"/>
          </a:p>
          <a:p>
            <a:r>
              <a:rPr lang="en-US" sz="1400" b="1" dirty="0"/>
              <a:t>Activities Complete To-Date: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Supporting Continuous Monitoring for 18 Research ATOs/FISMA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Participated in over 20  projects for security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Developing Enterprise Research Data Security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Supporting ORD and OI&amp;T in the development of a Research IT Service Catalog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Supporting Research Business Owners with the Submission of 3 Enterprise STAT Waivers and supporting POA&amp;Ms (FileMaker Pro, Blaise, Go-to-Webinar)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947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3FD05-77E2-4292-84E6-420BEC82F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Reviewed </a:t>
            </a:r>
            <a:r>
              <a:rPr lang="en-US" sz="1600" b="1" dirty="0">
                <a:solidFill>
                  <a:schemeClr val="tx1"/>
                </a:solidFill>
              </a:rPr>
              <a:t>38</a:t>
            </a:r>
            <a:r>
              <a:rPr lang="en-US" sz="1600" dirty="0"/>
              <a:t> electronic case report forms(eCRF)/web portals for VA compliance.</a:t>
            </a:r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Responded to </a:t>
            </a:r>
            <a:r>
              <a:rPr lang="en-US" sz="1600" b="1" dirty="0">
                <a:solidFill>
                  <a:schemeClr val="tx1"/>
                </a:solidFill>
              </a:rPr>
              <a:t>120</a:t>
            </a:r>
            <a:r>
              <a:rPr lang="en-US" sz="1600" dirty="0">
                <a:solidFill>
                  <a:schemeClr val="tx1"/>
                </a:solidFill>
              </a:rPr>
              <a:t> request For Information (RFI) to date.</a:t>
            </a:r>
          </a:p>
          <a:p>
            <a:r>
              <a:rPr lang="en-US" sz="1600" dirty="0">
                <a:solidFill>
                  <a:schemeClr val="tx1"/>
                </a:solidFill>
              </a:rPr>
              <a:t>Conducted </a:t>
            </a:r>
            <a:r>
              <a:rPr lang="en-US" sz="1600" b="1" dirty="0">
                <a:solidFill>
                  <a:schemeClr val="tx1"/>
                </a:solidFill>
              </a:rPr>
              <a:t>8</a:t>
            </a:r>
            <a:r>
              <a:rPr lang="en-US" sz="1600" dirty="0">
                <a:solidFill>
                  <a:schemeClr val="tx1"/>
                </a:solidFill>
              </a:rPr>
              <a:t> National Cybersecurity Research Teleconference sessions.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Developed </a:t>
            </a:r>
            <a:r>
              <a:rPr lang="en-US" sz="1600" b="1" dirty="0">
                <a:solidFill>
                  <a:schemeClr val="tx1"/>
                </a:solidFill>
              </a:rPr>
              <a:t>33 </a:t>
            </a:r>
            <a:r>
              <a:rPr lang="en-US" sz="1600" dirty="0">
                <a:solidFill>
                  <a:schemeClr val="tx1"/>
                </a:solidFill>
              </a:rPr>
              <a:t>Research Cybersecurity FAQs for Principal Investigators</a:t>
            </a:r>
          </a:p>
          <a:p>
            <a:r>
              <a:rPr lang="en-US" sz="1600" dirty="0">
                <a:solidFill>
                  <a:schemeClr val="tx1"/>
                </a:solidFill>
              </a:rPr>
              <a:t>Developed </a:t>
            </a:r>
            <a:r>
              <a:rPr lang="en-US" sz="1600" b="1" dirty="0">
                <a:solidFill>
                  <a:schemeClr val="tx1"/>
                </a:solidFill>
              </a:rPr>
              <a:t>114</a:t>
            </a:r>
            <a:r>
              <a:rPr lang="en-US" sz="1600" dirty="0">
                <a:solidFill>
                  <a:schemeClr val="tx1"/>
                </a:solidFill>
              </a:rPr>
              <a:t> Research Cybersecurity FAQs for ISSOs</a:t>
            </a:r>
          </a:p>
          <a:p>
            <a:r>
              <a:rPr lang="en-US" sz="1600" dirty="0"/>
              <a:t>Implemented </a:t>
            </a:r>
            <a:r>
              <a:rPr lang="en-US" sz="1600" b="1" dirty="0"/>
              <a:t>3 </a:t>
            </a:r>
            <a:r>
              <a:rPr lang="en-US" sz="1600" dirty="0"/>
              <a:t>ITWD On Demand Training Courses</a:t>
            </a:r>
          </a:p>
          <a:p>
            <a:pPr lvl="1"/>
            <a:r>
              <a:rPr lang="en-US" sz="1600" dirty="0"/>
              <a:t>Research Overview</a:t>
            </a:r>
          </a:p>
          <a:p>
            <a:pPr lvl="1"/>
            <a:r>
              <a:rPr lang="en-US" sz="1600" dirty="0"/>
              <a:t>Security Protocol Assessments</a:t>
            </a:r>
          </a:p>
          <a:p>
            <a:pPr lvl="1"/>
            <a:r>
              <a:rPr lang="en-US" sz="1600" dirty="0"/>
              <a:t>eCRF/</a:t>
            </a:r>
            <a:r>
              <a:rPr lang="en-US" sz="1600" dirty="0" err="1"/>
              <a:t>Webportal</a:t>
            </a:r>
            <a:r>
              <a:rPr lang="en-US" sz="1600" dirty="0"/>
              <a:t> Compliance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Conducted </a:t>
            </a:r>
            <a:r>
              <a:rPr lang="en-US" sz="1600" b="1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 Remote and On-site RCAPP/Focused Reviews with </a:t>
            </a:r>
            <a:r>
              <a:rPr lang="en-US" sz="1600" b="1" dirty="0">
                <a:solidFill>
                  <a:schemeClr val="tx1"/>
                </a:solidFill>
              </a:rPr>
              <a:t>6</a:t>
            </a:r>
            <a:r>
              <a:rPr lang="en-US" sz="1600" dirty="0">
                <a:solidFill>
                  <a:schemeClr val="tx1"/>
                </a:solidFill>
              </a:rPr>
              <a:t> more scheduled  through December 2019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Completed reviews on </a:t>
            </a:r>
            <a:r>
              <a:rPr lang="en-US" sz="1600" b="1" dirty="0"/>
              <a:t>over 200 </a:t>
            </a:r>
            <a:r>
              <a:rPr lang="en-US" sz="1600" dirty="0"/>
              <a:t>research protocols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Participated in over </a:t>
            </a:r>
            <a:r>
              <a:rPr lang="en-US" sz="1600" b="1" dirty="0"/>
              <a:t>20 </a:t>
            </a:r>
            <a:r>
              <a:rPr lang="en-US" sz="1600" dirty="0"/>
              <a:t> projects for security review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Reviewed </a:t>
            </a:r>
            <a:r>
              <a:rPr lang="en-US" sz="1600" b="1" dirty="0"/>
              <a:t>50</a:t>
            </a:r>
            <a:r>
              <a:rPr lang="en-US" sz="1600" dirty="0"/>
              <a:t> DUA’s for inclusion of information security language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8E343-62EE-436C-B24F-EC5583A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EE0C90-1A89-4387-BB50-70033882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77825"/>
            <a:ext cx="7891462" cy="685800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RSD Metrics</a:t>
            </a:r>
          </a:p>
        </p:txBody>
      </p:sp>
    </p:spTree>
    <p:extLst>
      <p:ext uri="{BB962C8B-B14F-4D97-AF65-F5344CB8AC3E}">
        <p14:creationId xmlns:p14="http://schemas.microsoft.com/office/powerpoint/2010/main" val="25725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3CC2-C443-4572-80F7-C381308B4A4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Summary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33A6-7BD5-4256-80D5-80EE2E6E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480" y="1417320"/>
            <a:ext cx="3776663" cy="4489704"/>
          </a:xfrm>
        </p:spPr>
        <p:txBody>
          <a:bodyPr/>
          <a:lstStyle/>
          <a:p>
            <a:r>
              <a:rPr lang="en-US" sz="1800" dirty="0"/>
              <a:t>DUAs</a:t>
            </a:r>
          </a:p>
          <a:p>
            <a:r>
              <a:rPr lang="en-US" sz="1800" dirty="0"/>
              <a:t>Devices </a:t>
            </a:r>
            <a:r>
              <a:rPr lang="en-US" sz="1800" dirty="0" err="1"/>
              <a:t>i.e</a:t>
            </a:r>
            <a:r>
              <a:rPr lang="en-US" sz="1800" dirty="0"/>
              <a:t> software, hardware, sponsor provided </a:t>
            </a:r>
            <a:r>
              <a:rPr lang="en-US" sz="1800" dirty="0" err="1"/>
              <a:t>etc</a:t>
            </a:r>
            <a:endParaRPr lang="en-US" sz="1800" dirty="0"/>
          </a:p>
          <a:p>
            <a:r>
              <a:rPr lang="en-US" sz="1800" dirty="0"/>
              <a:t>ATOs</a:t>
            </a:r>
          </a:p>
          <a:p>
            <a:r>
              <a:rPr lang="en-US" sz="1800" dirty="0"/>
              <a:t>Policy Interpretations</a:t>
            </a:r>
          </a:p>
          <a:p>
            <a:r>
              <a:rPr lang="en-US" sz="1800" dirty="0"/>
              <a:t>Training &amp; Awareness of ISSO</a:t>
            </a:r>
          </a:p>
          <a:p>
            <a:r>
              <a:rPr lang="en-US" sz="1800" dirty="0"/>
              <a:t>Equipment Inventory List (EIL)</a:t>
            </a:r>
          </a:p>
          <a:p>
            <a:r>
              <a:rPr lang="en-US" sz="1800" dirty="0"/>
              <a:t>MOU/ISA</a:t>
            </a:r>
          </a:p>
          <a:p>
            <a:r>
              <a:rPr lang="en-US" sz="1800" dirty="0"/>
              <a:t>Central IRB participation</a:t>
            </a:r>
          </a:p>
          <a:p>
            <a:r>
              <a:rPr lang="en-US" sz="1800" dirty="0"/>
              <a:t>R&amp;DC</a:t>
            </a:r>
          </a:p>
          <a:p>
            <a:r>
              <a:rPr lang="en-US" sz="1800" dirty="0"/>
              <a:t>Website reviews</a:t>
            </a:r>
          </a:p>
          <a:p>
            <a:r>
              <a:rPr lang="en-US" sz="1800" dirty="0"/>
              <a:t>Access Controls (SFFX)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03FC68-E73C-4F26-AF4F-7CF63732C8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760594" y="1417320"/>
            <a:ext cx="3776662" cy="3811587"/>
          </a:xfrm>
        </p:spPr>
        <p:txBody>
          <a:bodyPr/>
          <a:lstStyle/>
          <a:p>
            <a:r>
              <a:rPr lang="en-US" sz="1800" dirty="0"/>
              <a:t>Data Ownership</a:t>
            </a:r>
          </a:p>
          <a:p>
            <a:r>
              <a:rPr lang="en-US" sz="1800" dirty="0"/>
              <a:t>Data Storage</a:t>
            </a:r>
          </a:p>
          <a:p>
            <a:r>
              <a:rPr lang="en-US" sz="1800" dirty="0"/>
              <a:t>Data Protection</a:t>
            </a:r>
          </a:p>
          <a:p>
            <a:r>
              <a:rPr lang="en-US" sz="1800" dirty="0"/>
              <a:t>Data Sharing</a:t>
            </a:r>
          </a:p>
          <a:p>
            <a:r>
              <a:rPr lang="en-US" sz="1800" dirty="0"/>
              <a:t>Data Transmission</a:t>
            </a:r>
          </a:p>
          <a:p>
            <a:r>
              <a:rPr lang="en-US" sz="1800" dirty="0"/>
              <a:t>Incident Reporting</a:t>
            </a:r>
          </a:p>
          <a:p>
            <a:r>
              <a:rPr lang="en-US" sz="1800" dirty="0"/>
              <a:t>Data Security Plan</a:t>
            </a:r>
          </a:p>
          <a:p>
            <a:r>
              <a:rPr lang="en-US" sz="1800" dirty="0"/>
              <a:t>Cloud Services</a:t>
            </a:r>
          </a:p>
          <a:p>
            <a:r>
              <a:rPr lang="en-US" sz="1800" dirty="0"/>
              <a:t>Scientific Computing Devices</a:t>
            </a:r>
          </a:p>
        </p:txBody>
      </p:sp>
    </p:spTree>
    <p:extLst>
      <p:ext uri="{BB962C8B-B14F-4D97-AF65-F5344CB8AC3E}">
        <p14:creationId xmlns:p14="http://schemas.microsoft.com/office/powerpoint/2010/main" val="2021171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I&amp;T PPT Layou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602F8305A5344AF0D162B8BF8BC7E" ma:contentTypeVersion="0" ma:contentTypeDescription="Create a new document." ma:contentTypeScope="" ma:versionID="13ef6b821f3535dd40734d00f79f2b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65253-ABBF-4E75-B8B2-5797C70689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430479-A511-49AC-A919-06C360DFB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725B19-7DA8-4867-939D-C612EE9FB1C4}">
  <ds:schemaRefs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9276</TotalTime>
  <Words>1936</Words>
  <Application>Microsoft Office PowerPoint</Application>
  <PresentationFormat>On-screen Show (4:3)</PresentationFormat>
  <Paragraphs>252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.AppleSystemUIFont</vt:lpstr>
      <vt:lpstr>Arial</vt:lpstr>
      <vt:lpstr>Calibri</vt:lpstr>
      <vt:lpstr>Calibri Light</vt:lpstr>
      <vt:lpstr>CambriaMath</vt:lpstr>
      <vt:lpstr>Wingdings</vt:lpstr>
      <vt:lpstr>OI&amp;T PPT Layout</vt:lpstr>
      <vt:lpstr> Research Support Division (RSD) Overview </vt:lpstr>
      <vt:lpstr>Research Support Division Program Overview</vt:lpstr>
      <vt:lpstr>RSD Collaborations</vt:lpstr>
      <vt:lpstr>Research Support Division Functions</vt:lpstr>
      <vt:lpstr>ORD/ORO Support</vt:lpstr>
      <vt:lpstr>Technical Expertise/Field Training Support</vt:lpstr>
      <vt:lpstr>Research System/Project Support</vt:lpstr>
      <vt:lpstr>RSD Metrics</vt:lpstr>
      <vt:lpstr>Summary of Services</vt:lpstr>
      <vt:lpstr>On The Horizon</vt:lpstr>
      <vt:lpstr>On The Horizon</vt:lpstr>
      <vt:lpstr>On The Horizon</vt:lpstr>
      <vt:lpstr>On The Horizon</vt:lpstr>
      <vt:lpstr>Organizational Chart</vt:lpstr>
      <vt:lpstr>Q&amp;A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Support Division (RSD) Overview</dc:title>
  <dc:subject>Research Support Division (RSD) Overview</dc:subject>
  <dc:creator>Johnson, Carol A. (ISSO-RSD)</dc:creator>
  <cp:keywords>PPT, OIT, presentation, Office of Information and Technology</cp:keywords>
  <dc:description>OIT20171010</dc:description>
  <cp:lastModifiedBy>Rivera, Portia T</cp:lastModifiedBy>
  <cp:revision>344</cp:revision>
  <cp:lastPrinted>2017-03-28T14:15:43Z</cp:lastPrinted>
  <dcterms:created xsi:type="dcterms:W3CDTF">2019-01-02T20:37:31Z</dcterms:created>
  <dcterms:modified xsi:type="dcterms:W3CDTF">2019-08-05T19:13:24Z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0x0101001BF602F8305A5344AF0D162B8BF8BC7E</vt:lpwstr>
  </property>
</Properties>
</file>